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88" r:id="rId3"/>
    <p:sldId id="304" r:id="rId4"/>
    <p:sldId id="259" r:id="rId5"/>
    <p:sldId id="305" r:id="rId6"/>
    <p:sldId id="299" r:id="rId7"/>
    <p:sldId id="295" r:id="rId8"/>
    <p:sldId id="297" r:id="rId9"/>
    <p:sldId id="296" r:id="rId10"/>
    <p:sldId id="300" r:id="rId11"/>
    <p:sldId id="303" r:id="rId12"/>
    <p:sldId id="269" r:id="rId13"/>
    <p:sldId id="281" r:id="rId14"/>
    <p:sldId id="307" r:id="rId15"/>
    <p:sldId id="302" r:id="rId16"/>
    <p:sldId id="308" r:id="rId17"/>
    <p:sldId id="309" r:id="rId18"/>
    <p:sldId id="306" r:id="rId19"/>
    <p:sldId id="298" r:id="rId20"/>
    <p:sldId id="310" r:id="rId21"/>
    <p:sldId id="311" r:id="rId22"/>
    <p:sldId id="312" r:id="rId23"/>
    <p:sldId id="315" r:id="rId24"/>
    <p:sldId id="314" r:id="rId25"/>
    <p:sldId id="313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5B9"/>
    <a:srgbClr val="6CF3CE"/>
    <a:srgbClr val="F057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B2AE32-5F83-4F36-B0C4-EC3A7E9488D7}">
  <a:tblStyle styleId="{5DB2AE32-5F83-4F36-B0C4-EC3A7E9488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07BAB3E-7E30-4776-B4C8-C32909BA5FB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81" autoAdjust="0"/>
  </p:normalViewPr>
  <p:slideViewPr>
    <p:cSldViewPr snapToGrid="0">
      <p:cViewPr varScale="1">
        <p:scale>
          <a:sx n="116" d="100"/>
          <a:sy n="116" d="100"/>
        </p:scale>
        <p:origin x="494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jfif>
</file>

<file path=ppt/media/image4.jfif>
</file>

<file path=ppt/media/image5.jfif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971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55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e55d3c8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e55d3c8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888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471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959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093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588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256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e55d3c83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e55d3c83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6647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5909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09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87419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7134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487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58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582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960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708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524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9806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855150" y="1151950"/>
            <a:ext cx="1433700" cy="944700"/>
          </a:xfrm>
          <a:prstGeom prst="wedgeRectCallout">
            <a:avLst>
              <a:gd name="adj1" fmla="val 8366"/>
              <a:gd name="adj2" fmla="val 80819"/>
            </a:avLst>
          </a:prstGeom>
          <a:noFill/>
          <a:ln w="1143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ink">
  <p:cSld name="BLANK_1">
    <p:bg>
      <p:bgPr>
        <a:solidFill>
          <a:schemeClr val="accent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_1_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0" y="0"/>
            <a:ext cx="91605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teal">
  <p:cSld name="TITLE_1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47385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pink">
  <p:cSld name="TITLE_1_2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7367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4112725" y="865850"/>
            <a:ext cx="918600" cy="716700"/>
          </a:xfrm>
          <a:prstGeom prst="wedgeRectCallout">
            <a:avLst>
              <a:gd name="adj1" fmla="val 8366"/>
              <a:gd name="adj2" fmla="val 8081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 rtl="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 i="1"/>
            </a:lvl1pPr>
            <a:lvl2pPr marL="914400" lvl="1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 i="1"/>
            </a:lvl2pPr>
            <a:lvl3pPr marL="1371600" lvl="2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3pPr>
            <a:lvl4pPr marL="1828800" lvl="3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4pPr>
            <a:lvl5pPr marL="2286000" lvl="4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5pPr>
            <a:lvl6pPr marL="2743200" lvl="5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6pPr>
            <a:lvl7pPr marL="3200400" lvl="6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7pPr>
            <a:lvl8pPr marL="3657600" lvl="7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8pPr>
            <a:lvl9pPr marL="4114800" lvl="8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9pPr>
          </a:lstStyle>
          <a:p>
            <a:endParaRPr/>
          </a:p>
        </p:txBody>
      </p:sp>
      <p:sp>
        <p:nvSpPr>
          <p:cNvPr id="27" name="Google Shape;27;p5"/>
          <p:cNvSpPr txBox="1"/>
          <p:nvPr/>
        </p:nvSpPr>
        <p:spPr>
          <a:xfrm>
            <a:off x="3593400" y="7680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</a:t>
            </a:r>
            <a:endParaRPr sz="6000" b="1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6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32" name="Google Shape;32;p6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7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41" name="Google Shape;41;p7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51" name="Google Shape;51;p8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489284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256050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022816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9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62" name="Google Shape;62;p9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0050" y="205988"/>
            <a:ext cx="7383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80050" y="1200157"/>
            <a:ext cx="7383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▪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▫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eg"/><Relationship Id="rId5" Type="http://schemas.openxmlformats.org/officeDocument/2006/relationships/image" Target="../media/image5.jfif"/><Relationship Id="rId4" Type="http://schemas.openxmlformats.org/officeDocument/2006/relationships/image" Target="../media/image4.jf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72F9F8-7024-4F9C-B8CD-0EF1AF7C6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972" y="766385"/>
            <a:ext cx="2808328" cy="1779462"/>
          </a:xfrm>
          <a:prstGeom prst="rect">
            <a:avLst/>
          </a:prstGeom>
        </p:spPr>
      </p:pic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Recog</a:t>
            </a:r>
            <a:endParaRPr dirty="0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6260A34-200F-466A-AA4B-FF1470E37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402" y="1167129"/>
            <a:ext cx="1675196" cy="17230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iving room with a white couch and a coffee table&#10;&#10;Description automatically generated with low confidence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4685" r="71" b="17694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was one of the main images used in testing the server.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en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ore than 20 images were used.</a:t>
            </a:r>
            <a:endParaRPr lang="en-US" sz="2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10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81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71" b="11271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is what the image looks like after enhancement.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 also shows the objects found.</a:t>
            </a: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11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327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8"/>
          <p:cNvSpPr/>
          <p:nvPr/>
        </p:nvSpPr>
        <p:spPr>
          <a:xfrm>
            <a:off x="2120740" y="1460269"/>
            <a:ext cx="889854" cy="387369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Boston (We are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 idx="4294967295"/>
          </p:nvPr>
        </p:nvSpPr>
        <p:spPr>
          <a:xfrm>
            <a:off x="596100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Response Time (avg 11 seconds)</a:t>
            </a:r>
            <a:endParaRPr dirty="0"/>
          </a:p>
        </p:txBody>
      </p:sp>
      <p:sp>
        <p:nvSpPr>
          <p:cNvPr id="196" name="Google Shape;196;p2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C5B9"/>
                </a:solidFill>
              </a:rPr>
              <a:t>12</a:t>
            </a:fld>
            <a:endParaRPr>
              <a:solidFill>
                <a:srgbClr val="00C5B9"/>
              </a:solidFill>
            </a:endParaRPr>
          </a:p>
        </p:txBody>
      </p:sp>
      <p:sp>
        <p:nvSpPr>
          <p:cNvPr id="12" name="Google Shape;188;p28">
            <a:extLst>
              <a:ext uri="{FF2B5EF4-FFF2-40B4-BE49-F238E27FC236}">
                <a16:creationId xmlns:a16="http://schemas.microsoft.com/office/drawing/2014/main" id="{88DC53BA-9C05-4B73-A41C-A90D3A632625}"/>
              </a:ext>
            </a:extLst>
          </p:cNvPr>
          <p:cNvSpPr/>
          <p:nvPr/>
        </p:nvSpPr>
        <p:spPr>
          <a:xfrm>
            <a:off x="4040919" y="1220258"/>
            <a:ext cx="1119348" cy="387369"/>
          </a:xfrm>
          <a:prstGeom prst="wedgeRectCallout">
            <a:avLst>
              <a:gd name="adj1" fmla="val -39440"/>
              <a:gd name="adj2" fmla="val 10436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France (Server is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2.</a:t>
            </a:r>
            <a:br>
              <a:rPr lang="en" dirty="0"/>
            </a:br>
            <a:r>
              <a:rPr lang="en" dirty="0"/>
              <a:t>App Back End</a:t>
            </a:r>
            <a:endParaRPr dirty="0"/>
          </a:p>
        </p:txBody>
      </p:sp>
      <p:sp>
        <p:nvSpPr>
          <p:cNvPr id="349" name="Google Shape;349;p40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2859267" cy="5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ES" sz="2000" dirty="0"/>
              <a:t>S</a:t>
            </a:r>
            <a:r>
              <a:rPr lang="en-US" sz="2000" dirty="0"/>
              <a:t>ending Image to Server</a:t>
            </a:r>
            <a:endParaRPr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hy Android and Kotlin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49" y="1200150"/>
            <a:ext cx="7591573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Android was chosen because most of our developers use it on their phones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Kotlin is now the main language of Android Studio, which is the main tool in android app development</a:t>
            </a:r>
            <a:endParaRPr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developing in iOS, but it was just possible for some of our developers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290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App Back End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7" name="Google Shape;932;p51">
            <a:extLst>
              <a:ext uri="{FF2B5EF4-FFF2-40B4-BE49-F238E27FC236}">
                <a16:creationId xmlns:a16="http://schemas.microsoft.com/office/drawing/2014/main" id="{62CD9EB9-7B26-4828-BB19-F09AC15F7AFC}"/>
              </a:ext>
            </a:extLst>
          </p:cNvPr>
          <p:cNvGrpSpPr/>
          <p:nvPr/>
        </p:nvGrpSpPr>
        <p:grpSpPr>
          <a:xfrm>
            <a:off x="1782751" y="1243007"/>
            <a:ext cx="5578498" cy="3430644"/>
            <a:chOff x="1649412" y="927100"/>
            <a:chExt cx="5011737" cy="5016500"/>
          </a:xfrm>
        </p:grpSpPr>
        <p:sp>
          <p:nvSpPr>
            <p:cNvPr id="8" name="Google Shape;933;p51">
              <a:extLst>
                <a:ext uri="{FF2B5EF4-FFF2-40B4-BE49-F238E27FC236}">
                  <a16:creationId xmlns:a16="http://schemas.microsoft.com/office/drawing/2014/main" id="{26176EB5-5749-4923-99FE-19775023A04D}"/>
                </a:ext>
              </a:extLst>
            </p:cNvPr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34;p51">
              <a:extLst>
                <a:ext uri="{FF2B5EF4-FFF2-40B4-BE49-F238E27FC236}">
                  <a16:creationId xmlns:a16="http://schemas.microsoft.com/office/drawing/2014/main" id="{08B9BCCC-F578-47D2-BE32-05410765227A}"/>
                </a:ext>
              </a:extLst>
            </p:cNvPr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35;p51">
              <a:extLst>
                <a:ext uri="{FF2B5EF4-FFF2-40B4-BE49-F238E27FC236}">
                  <a16:creationId xmlns:a16="http://schemas.microsoft.com/office/drawing/2014/main" id="{AB368911-E8A7-45AC-93CE-8DB070CD4F93}"/>
                </a:ext>
              </a:extLst>
            </p:cNvPr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071D211-8F55-451A-BEC2-D237905ACC5C}"/>
              </a:ext>
            </a:extLst>
          </p:cNvPr>
          <p:cNvSpPr txBox="1"/>
          <p:nvPr/>
        </p:nvSpPr>
        <p:spPr>
          <a:xfrm rot="19656777">
            <a:off x="1912626" y="1974202"/>
            <a:ext cx="2659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Take a Picture Every X Seconds and Encode it to Base64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E78440-C56E-419C-B4C2-97C172E12B00}"/>
              </a:ext>
            </a:extLst>
          </p:cNvPr>
          <p:cNvSpPr txBox="1"/>
          <p:nvPr/>
        </p:nvSpPr>
        <p:spPr>
          <a:xfrm rot="3078492">
            <a:off x="4843790" y="2202417"/>
            <a:ext cx="25994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Base64 String to Server and Await Output String Response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B21AA-209F-4FC1-9085-54E4FE465A76}"/>
              </a:ext>
            </a:extLst>
          </p:cNvPr>
          <p:cNvSpPr txBox="1"/>
          <p:nvPr/>
        </p:nvSpPr>
        <p:spPr>
          <a:xfrm>
            <a:off x="3034670" y="3839918"/>
            <a:ext cx="252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Readout the Generated Output String to User</a:t>
            </a:r>
          </a:p>
        </p:txBody>
      </p:sp>
    </p:spTree>
    <p:extLst>
      <p:ext uri="{BB962C8B-B14F-4D97-AF65-F5344CB8AC3E}">
        <p14:creationId xmlns:p14="http://schemas.microsoft.com/office/powerpoint/2010/main" val="3984085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onImageAvailable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captures camera frames at a very high frequency.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base64 string generated in processImage() is constantly being assigned to base64encoded.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ConnectToServer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also receives the server response</a:t>
            </a: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Then </a:t>
            </a: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processImage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convertes them to bitmaps, then to base64.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Every X number of seconds getImageString() sends base64encoded to the server using ConnectToServer().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server response is then delivered to the user using text-to-speech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 End Program Fucntion Calls</a:t>
            </a:r>
            <a:endParaRPr dirty="0"/>
          </a:p>
        </p:txBody>
      </p:sp>
      <p:sp>
        <p:nvSpPr>
          <p:cNvPr id="30" name="Google Shape;617;p48">
            <a:extLst>
              <a:ext uri="{FF2B5EF4-FFF2-40B4-BE49-F238E27FC236}">
                <a16:creationId xmlns:a16="http://schemas.microsoft.com/office/drawing/2014/main" id="{CB4B5FAD-349E-477C-AF97-98DDC9B202E2}"/>
              </a:ext>
            </a:extLst>
          </p:cNvPr>
          <p:cNvSpPr/>
          <p:nvPr/>
        </p:nvSpPr>
        <p:spPr>
          <a:xfrm>
            <a:off x="169444" y="1198751"/>
            <a:ext cx="1040756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base64encoded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Declared as public string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37001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onImageAvailable</a:t>
            </a:r>
            <a:r>
              <a:rPr lang="en" dirty="0"/>
              <a:t>() Function</a:t>
            </a:r>
            <a:endParaRPr dirty="0"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1126775" y="1726675"/>
            <a:ext cx="3719700" cy="24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To make the processImage function we used code from a repo created by </a:t>
            </a:r>
            <a:r>
              <a:rPr lang="en-US" dirty="0"/>
              <a:t>hamza372 called “</a:t>
            </a:r>
            <a:r>
              <a:rPr lang="en-US" dirty="0" err="1"/>
              <a:t>FramesOfLiveFeedKotlin</a:t>
            </a:r>
            <a:r>
              <a:rPr lang="en-US" dirty="0"/>
              <a:t>”</a:t>
            </a:r>
            <a:endParaRPr sz="2400" dirty="0"/>
          </a:p>
        </p:txBody>
      </p:sp>
      <p:pic>
        <p:nvPicPr>
          <p:cNvPr id="159" name="Google Shape;159;p24"/>
          <p:cNvPicPr preferRelativeResize="0"/>
          <p:nvPr/>
        </p:nvPicPr>
        <p:blipFill rotWithShape="1">
          <a:blip r:embed="rId3"/>
          <a:srcRect l="21875" r="21875"/>
          <a:stretch/>
        </p:blipFill>
        <p:spPr>
          <a:xfrm>
            <a:off x="5486386" y="1612026"/>
            <a:ext cx="2819300" cy="2819298"/>
          </a:xfrm>
          <a:prstGeom prst="rect">
            <a:avLst/>
          </a:prstGeom>
          <a:noFill/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60" name="Google Shape;160;p2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BE520-473F-4B3F-9D65-01AF990A1F0B}"/>
              </a:ext>
            </a:extLst>
          </p:cNvPr>
          <p:cNvSpPr txBox="1"/>
          <p:nvPr/>
        </p:nvSpPr>
        <p:spPr>
          <a:xfrm>
            <a:off x="738075" y="4277435"/>
            <a:ext cx="4497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https://github.com/hamza372/FramesOfLiveFeedKotlin</a:t>
            </a:r>
          </a:p>
        </p:txBody>
      </p:sp>
    </p:spTree>
    <p:extLst>
      <p:ext uri="{BB962C8B-B14F-4D97-AF65-F5344CB8AC3E}">
        <p14:creationId xmlns:p14="http://schemas.microsoft.com/office/powerpoint/2010/main" val="3535339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457200" y="1659788"/>
            <a:ext cx="3994500" cy="30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 dirty="0"/>
              <a:t>Text To Spe</a:t>
            </a:r>
            <a:r>
              <a:rPr lang="en-US" sz="3000" b="1" dirty="0"/>
              <a:t>e</a:t>
            </a:r>
            <a:r>
              <a:rPr lang="en" sz="3000" b="1" dirty="0"/>
              <a:t>ch Output</a:t>
            </a:r>
            <a:endParaRPr sz="3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"There is a sculpture to your right.”</a:t>
            </a:r>
            <a:endParaRPr dirty="0"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Output of Back End Program</a:t>
            </a:r>
            <a:endParaRPr dirty="0"/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8" name="Google Shape;290;p34">
            <a:extLst>
              <a:ext uri="{FF2B5EF4-FFF2-40B4-BE49-F238E27FC236}">
                <a16:creationId xmlns:a16="http://schemas.microsoft.com/office/drawing/2014/main" id="{46CEB614-78B5-4749-AF2D-E63DC092981C}"/>
              </a:ext>
            </a:extLst>
          </p:cNvPr>
          <p:cNvGrpSpPr/>
          <p:nvPr/>
        </p:nvGrpSpPr>
        <p:grpSpPr>
          <a:xfrm>
            <a:off x="6047509" y="990600"/>
            <a:ext cx="2053936" cy="4026562"/>
            <a:chOff x="2547150" y="238125"/>
            <a:chExt cx="2525675" cy="5238750"/>
          </a:xfrm>
        </p:grpSpPr>
        <p:sp>
          <p:nvSpPr>
            <p:cNvPr id="9" name="Google Shape;291;p34">
              <a:extLst>
                <a:ext uri="{FF2B5EF4-FFF2-40B4-BE49-F238E27FC236}">
                  <a16:creationId xmlns:a16="http://schemas.microsoft.com/office/drawing/2014/main" id="{DD575969-7F56-45FC-97B6-5289C1F539B4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2;p34">
              <a:extLst>
                <a:ext uri="{FF2B5EF4-FFF2-40B4-BE49-F238E27FC236}">
                  <a16:creationId xmlns:a16="http://schemas.microsoft.com/office/drawing/2014/main" id="{FABDAAFE-A990-483D-AD4C-F7623747F0A7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3;p34">
              <a:extLst>
                <a:ext uri="{FF2B5EF4-FFF2-40B4-BE49-F238E27FC236}">
                  <a16:creationId xmlns:a16="http://schemas.microsoft.com/office/drawing/2014/main" id="{E6DE326C-6D3A-432D-894C-5592C2887081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4;p34">
              <a:extLst>
                <a:ext uri="{FF2B5EF4-FFF2-40B4-BE49-F238E27FC236}">
                  <a16:creationId xmlns:a16="http://schemas.microsoft.com/office/drawing/2014/main" id="{8E49CCD3-2A12-41CB-8BCE-436572471EED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F18792-D5AB-4522-85AF-F1747FD231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49" t="14141" r="2504" b="15286"/>
          <a:stretch/>
        </p:blipFill>
        <p:spPr bwMode="auto">
          <a:xfrm>
            <a:off x="6096292" y="1352058"/>
            <a:ext cx="1960125" cy="329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55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3.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UI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2944787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User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91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521" name="Google Shape;521;p47"/>
          <p:cNvPicPr preferRelativeResize="0"/>
          <p:nvPr/>
        </p:nvPicPr>
        <p:blipFill>
          <a:blip r:embed="rId3"/>
          <a:srcRect/>
          <a:stretch/>
        </p:blipFill>
        <p:spPr>
          <a:xfrm>
            <a:off x="716718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2" name="Google Shape;522;p47"/>
          <p:cNvSpPr txBox="1"/>
          <p:nvPr/>
        </p:nvSpPr>
        <p:spPr>
          <a:xfrm>
            <a:off x="716718" y="310491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Manuel Segim</a:t>
            </a:r>
            <a:r>
              <a:rPr lang="es-ES" sz="1200" b="1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ón</a:t>
            </a:r>
            <a:r>
              <a:rPr lang="es-E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Plana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Project/Specification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3" name="Google Shape;523;p47"/>
          <p:cNvPicPr preferRelativeResize="0"/>
          <p:nvPr/>
        </p:nvPicPr>
        <p:blipFill>
          <a:blip r:embed="rId4"/>
          <a:srcRect/>
          <a:stretch/>
        </p:blipFill>
        <p:spPr>
          <a:xfrm>
            <a:off x="2272059" y="2214361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2272059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Axel S. Toro Vega</a:t>
            </a:r>
            <a:br>
              <a:rPr lang="en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 </a:t>
            </a: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5" name="Google Shape;525;p47"/>
          <p:cNvPicPr preferRelativeResize="0"/>
          <p:nvPr/>
        </p:nvPicPr>
        <p:blipFill>
          <a:blip r:embed="rId5"/>
          <a:srcRect/>
          <a:stretch/>
        </p:blipFill>
        <p:spPr>
          <a:xfrm>
            <a:off x="3827400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6" name="Google Shape;526;p47"/>
          <p:cNvSpPr txBox="1"/>
          <p:nvPr/>
        </p:nvSpPr>
        <p:spPr>
          <a:xfrm>
            <a:off x="3841389" y="31068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Jakob Zolkos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6"/>
          <a:srcRect t="15177" b="15177"/>
          <a:stretch/>
        </p:blipFill>
        <p:spPr>
          <a:xfrm>
            <a:off x="5382741" y="22139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8" name="Google Shape;528;p47"/>
          <p:cNvSpPr txBox="1"/>
          <p:nvPr/>
        </p:nvSpPr>
        <p:spPr>
          <a:xfrm>
            <a:off x="5382741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Taha Ababou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Project/Interface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9" name="Google Shape;529;p4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Whatever INC Team</a:t>
            </a:r>
            <a:endParaRPr dirty="0"/>
          </a:p>
        </p:txBody>
      </p:sp>
      <p:pic>
        <p:nvPicPr>
          <p:cNvPr id="13" name="Google Shape;521;p47">
            <a:extLst>
              <a:ext uri="{FF2B5EF4-FFF2-40B4-BE49-F238E27FC236}">
                <a16:creationId xmlns:a16="http://schemas.microsoft.com/office/drawing/2014/main" id="{1B504F53-F253-46EC-8819-C9D321FB76DA}"/>
              </a:ext>
            </a:extLst>
          </p:cNvPr>
          <p:cNvPicPr preferRelativeResize="0"/>
          <p:nvPr/>
        </p:nvPicPr>
        <p:blipFill>
          <a:blip r:embed="rId7"/>
          <a:srcRect t="16650" b="16650"/>
          <a:stretch/>
        </p:blipFill>
        <p:spPr>
          <a:xfrm>
            <a:off x="6938010" y="1467124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" name="Google Shape;522;p47">
            <a:extLst>
              <a:ext uri="{FF2B5EF4-FFF2-40B4-BE49-F238E27FC236}">
                <a16:creationId xmlns:a16="http://schemas.microsoft.com/office/drawing/2014/main" id="{5ACC9A82-77EA-4EA8-AD6E-6859A368E83C}"/>
              </a:ext>
            </a:extLst>
          </p:cNvPr>
          <p:cNvSpPr txBox="1"/>
          <p:nvPr/>
        </p:nvSpPr>
        <p:spPr>
          <a:xfrm>
            <a:off x="6938010" y="3102639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Joel Akerman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Documentation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Criteria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Minmalistic Design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use and understand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Little to no user interaction to get app working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need it to be simple and require no interaction because that way it is easier for vision impared peop</a:t>
            </a:r>
            <a:r>
              <a:rPr lang="en-US" dirty="0"/>
              <a:t>le</a:t>
            </a:r>
            <a:r>
              <a:rPr lang="en" dirty="0"/>
              <a:t> to use.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310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101900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Splash Screen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splash screen we only wanted a simple and minimalistic design.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feel that the simple addition of the logo with the name of the app achives this perfectly.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1029" b="1029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7782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331888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Main Screen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main screen we wanted an equally minimalistic design that required little to no user interaction to work.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Given that the app starts analysing the frames on its own the only thing we saw fit to include was the direct feed.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l="640" r="640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413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199" y="671138"/>
            <a:ext cx="4335177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Application Logo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colors and design of the logo were chosen to make the app more recognizable for the visually impaired.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red in the logo portrays confidence to the user.</a:t>
            </a: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n-US" dirty="0"/>
              <a:t>he</a:t>
            </a:r>
            <a:r>
              <a:rPr lang="en" dirty="0"/>
              <a:t> design is a distinct shape where the “eyebrow” represents the 180</a:t>
            </a:r>
            <a:r>
              <a:rPr lang="en-US" dirty="0"/>
              <a:t>º that it can see</a:t>
            </a:r>
            <a:r>
              <a:rPr lang="en" dirty="0"/>
              <a:t>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8911" b="8911"/>
          <a:stretch/>
        </p:blipFill>
        <p:spPr>
          <a:xfrm>
            <a:off x="5399423" y="777669"/>
            <a:ext cx="2025525" cy="363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515D55F-FB35-41C0-A42B-32346D24A0D3}"/>
              </a:ext>
            </a:extLst>
          </p:cNvPr>
          <p:cNvSpPr/>
          <p:nvPr/>
        </p:nvSpPr>
        <p:spPr>
          <a:xfrm>
            <a:off x="5781305" y="2900857"/>
            <a:ext cx="440825" cy="472966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406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I believe that a simple and unassuming manner of life is best for everyone, best both for the body and the mind.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050A02-8BF6-42C3-B119-496C0FF1F13E}"/>
              </a:ext>
            </a:extLst>
          </p:cNvPr>
          <p:cNvSpPr txBox="1"/>
          <p:nvPr/>
        </p:nvSpPr>
        <p:spPr>
          <a:xfrm>
            <a:off x="3847689" y="3454762"/>
            <a:ext cx="14486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 Albert Einstein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533890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ctrTitle" idx="4294967295"/>
          </p:nvPr>
        </p:nvSpPr>
        <p:spPr>
          <a:xfrm>
            <a:off x="3260375" y="668944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Thanks!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4294967295"/>
          </p:nvPr>
        </p:nvSpPr>
        <p:spPr>
          <a:xfrm>
            <a:off x="3260375" y="1351725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</a:rPr>
              <a:t>For a Great Semester!</a:t>
            </a:r>
            <a:endParaRPr sz="3600" b="1" dirty="0">
              <a:solidFill>
                <a:schemeClr val="lt1"/>
              </a:solidFill>
            </a:endParaRPr>
          </a:p>
        </p:txBody>
      </p:sp>
      <p:sp>
        <p:nvSpPr>
          <p:cNvPr id="326" name="Google Shape;326;p37"/>
          <p:cNvSpPr txBox="1">
            <a:spLocks noGrp="1"/>
          </p:cNvSpPr>
          <p:nvPr>
            <p:ph type="body" idx="4294967295"/>
          </p:nvPr>
        </p:nvSpPr>
        <p:spPr>
          <a:xfrm>
            <a:off x="3260375" y="2294175"/>
            <a:ext cx="47829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You can find us on GitHub at: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@MSegimon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@jakubzolkos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@tahababou12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@AxelSariel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@JoelAkerman</a:t>
            </a:r>
          </a:p>
        </p:txBody>
      </p:sp>
      <p:sp>
        <p:nvSpPr>
          <p:cNvPr id="327" name="Google Shape;327;p3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28" name="Google Shape;328;p37"/>
          <p:cNvPicPr preferRelativeResize="0"/>
          <p:nvPr/>
        </p:nvPicPr>
        <p:blipFill rotWithShape="1">
          <a:blip r:embed="rId3"/>
          <a:srcRect l="20452" t="-383" r="13660"/>
          <a:stretch/>
        </p:blipFill>
        <p:spPr>
          <a:xfrm>
            <a:off x="1042525" y="813954"/>
            <a:ext cx="1751100" cy="1757795"/>
          </a:xfrm>
          <a:prstGeom prst="wedgeRectCallout">
            <a:avLst>
              <a:gd name="adj1" fmla="val 64804"/>
              <a:gd name="adj2" fmla="val -33464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3893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ctrTitle" idx="4294967295"/>
          </p:nvPr>
        </p:nvSpPr>
        <p:spPr>
          <a:xfrm>
            <a:off x="685800" y="178441"/>
            <a:ext cx="822137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Program Structure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35" name="Google Shape;135;p2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9" name="Google Shape;1298;p51">
            <a:extLst>
              <a:ext uri="{FF2B5EF4-FFF2-40B4-BE49-F238E27FC236}">
                <a16:creationId xmlns:a16="http://schemas.microsoft.com/office/drawing/2014/main" id="{B112C153-7160-4177-8A71-49A198F9C04B}"/>
              </a:ext>
            </a:extLst>
          </p:cNvPr>
          <p:cNvGrpSpPr/>
          <p:nvPr/>
        </p:nvGrpSpPr>
        <p:grpSpPr>
          <a:xfrm>
            <a:off x="1891893" y="1431472"/>
            <a:ext cx="5360213" cy="3035273"/>
            <a:chOff x="8095060" y="5664590"/>
            <a:chExt cx="497404" cy="492554"/>
          </a:xfrm>
        </p:grpSpPr>
        <p:grpSp>
          <p:nvGrpSpPr>
            <p:cNvPr id="11" name="Google Shape;1303;p51">
              <a:extLst>
                <a:ext uri="{FF2B5EF4-FFF2-40B4-BE49-F238E27FC236}">
                  <a16:creationId xmlns:a16="http://schemas.microsoft.com/office/drawing/2014/main" id="{4478F97E-AE3D-44F9-A353-53B5E5DA7C32}"/>
                </a:ext>
              </a:extLst>
            </p:cNvPr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" name="Google Shape;1304;p51">
                <a:extLst>
                  <a:ext uri="{FF2B5EF4-FFF2-40B4-BE49-F238E27FC236}">
                    <a16:creationId xmlns:a16="http://schemas.microsoft.com/office/drawing/2014/main" id="{32C05453-CB68-4812-929C-BC0B25884BB3}"/>
                  </a:ext>
                </a:extLst>
              </p:cNvPr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305;p51">
                <a:extLst>
                  <a:ext uri="{FF2B5EF4-FFF2-40B4-BE49-F238E27FC236}">
                    <a16:creationId xmlns:a16="http://schemas.microsoft.com/office/drawing/2014/main" id="{7AF29A7A-56F3-454B-90DA-0D74AC4FB7A2}"/>
                  </a:ext>
                </a:extLst>
              </p:cNvPr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306;p51">
                <a:extLst>
                  <a:ext uri="{FF2B5EF4-FFF2-40B4-BE49-F238E27FC236}">
                    <a16:creationId xmlns:a16="http://schemas.microsoft.com/office/drawing/2014/main" id="{CDD46D95-0EB3-4760-A42B-50A724D60154}"/>
                  </a:ext>
                </a:extLst>
              </p:cNvPr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1307;p51">
              <a:extLst>
                <a:ext uri="{FF2B5EF4-FFF2-40B4-BE49-F238E27FC236}">
                  <a16:creationId xmlns:a16="http://schemas.microsoft.com/office/drawing/2014/main" id="{F04F84A9-EB5B-4ED8-9C36-3BDA4393E074}"/>
                </a:ext>
              </a:extLst>
            </p:cNvPr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7" name="Google Shape;1308;p51">
                <a:extLst>
                  <a:ext uri="{FF2B5EF4-FFF2-40B4-BE49-F238E27FC236}">
                    <a16:creationId xmlns:a16="http://schemas.microsoft.com/office/drawing/2014/main" id="{95C32AAA-D109-49FA-9189-ADF94A245929}"/>
                  </a:ext>
                </a:extLst>
              </p:cNvPr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309;p51">
                <a:extLst>
                  <a:ext uri="{FF2B5EF4-FFF2-40B4-BE49-F238E27FC236}">
                    <a16:creationId xmlns:a16="http://schemas.microsoft.com/office/drawing/2014/main" id="{5F935D82-E0EB-4EC4-A69F-0CC1DCB9693F}"/>
                  </a:ext>
                </a:extLst>
              </p:cNvPr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310;p51">
                <a:extLst>
                  <a:ext uri="{FF2B5EF4-FFF2-40B4-BE49-F238E27FC236}">
                    <a16:creationId xmlns:a16="http://schemas.microsoft.com/office/drawing/2014/main" id="{2DD0AA5C-8C0C-429C-A6CC-3DC4ED2004A9}"/>
                  </a:ext>
                </a:extLst>
              </p:cNvPr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1311;p51">
              <a:extLst>
                <a:ext uri="{FF2B5EF4-FFF2-40B4-BE49-F238E27FC236}">
                  <a16:creationId xmlns:a16="http://schemas.microsoft.com/office/drawing/2014/main" id="{FFC8D078-9898-4B63-AD93-4027AD6D1C86}"/>
                </a:ext>
              </a:extLst>
            </p:cNvPr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" name="Google Shape;1312;p51">
                <a:extLst>
                  <a:ext uri="{FF2B5EF4-FFF2-40B4-BE49-F238E27FC236}">
                    <a16:creationId xmlns:a16="http://schemas.microsoft.com/office/drawing/2014/main" id="{4DD0F158-00FA-4008-A53D-6CA49C9957C9}"/>
                  </a:ext>
                </a:extLst>
              </p:cNvPr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313;p51">
                <a:extLst>
                  <a:ext uri="{FF2B5EF4-FFF2-40B4-BE49-F238E27FC236}">
                    <a16:creationId xmlns:a16="http://schemas.microsoft.com/office/drawing/2014/main" id="{4725C948-7841-4181-A430-DED992490A05}"/>
                  </a:ext>
                </a:extLst>
              </p:cNvPr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314;p51">
                <a:extLst>
                  <a:ext uri="{FF2B5EF4-FFF2-40B4-BE49-F238E27FC236}">
                    <a16:creationId xmlns:a16="http://schemas.microsoft.com/office/drawing/2014/main" id="{0D0759C0-C6B1-41BE-A1C9-57B4FD794925}"/>
                  </a:ext>
                </a:extLst>
              </p:cNvPr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AD28CCA-A9AF-4DE2-BB6A-CAB013B32C5F}"/>
              </a:ext>
            </a:extLst>
          </p:cNvPr>
          <p:cNvSpPr txBox="1"/>
          <p:nvPr/>
        </p:nvSpPr>
        <p:spPr>
          <a:xfrm rot="931293">
            <a:off x="2565465" y="2554761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Interface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084E2-D71A-40FB-8B6E-BB75F617513E}"/>
              </a:ext>
            </a:extLst>
          </p:cNvPr>
          <p:cNvSpPr txBox="1"/>
          <p:nvPr/>
        </p:nvSpPr>
        <p:spPr>
          <a:xfrm rot="931293">
            <a:off x="2479191" y="3132119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 Back End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FCE185-65DA-4797-9140-DDBE9BC0DD7A}"/>
              </a:ext>
            </a:extLst>
          </p:cNvPr>
          <p:cNvSpPr txBox="1"/>
          <p:nvPr/>
        </p:nvSpPr>
        <p:spPr>
          <a:xfrm rot="931293">
            <a:off x="2411322" y="3776735"/>
            <a:ext cx="14686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Program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ABC848-95BB-4268-B8BE-8D47B3B5B3EF}"/>
              </a:ext>
            </a:extLst>
          </p:cNvPr>
          <p:cNvSpPr txBox="1"/>
          <p:nvPr/>
        </p:nvSpPr>
        <p:spPr>
          <a:xfrm rot="20632060">
            <a:off x="5008236" y="2531429"/>
            <a:ext cx="19613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BBEFFF-4340-4807-B116-B7EE67F3AEEB}"/>
              </a:ext>
            </a:extLst>
          </p:cNvPr>
          <p:cNvSpPr txBox="1"/>
          <p:nvPr/>
        </p:nvSpPr>
        <p:spPr>
          <a:xfrm rot="20632060">
            <a:off x="5081608" y="3128698"/>
            <a:ext cx="19386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1A431D-5A82-411A-B33E-804A153B4196}"/>
              </a:ext>
            </a:extLst>
          </p:cNvPr>
          <p:cNvSpPr txBox="1"/>
          <p:nvPr/>
        </p:nvSpPr>
        <p:spPr>
          <a:xfrm rot="20632060">
            <a:off x="5428903" y="3745714"/>
            <a:ext cx="1267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Runs on Flask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42886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1.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Side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050259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Google Cloud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Google Cloud Vision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Cheap (Free first few thousand calls)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implement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Well organized json ouput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using: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 </a:t>
            </a:r>
            <a:r>
              <a:rPr lang="en-US" dirty="0"/>
              <a:t>Amazon </a:t>
            </a:r>
            <a:r>
              <a:rPr lang="en-US" dirty="0" err="1"/>
              <a:t>Rekogintion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dirty="0"/>
              <a:t>IBM Watson Visual Recognition</a:t>
            </a:r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0905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/>
          <p:nvPr/>
        </p:nvSpPr>
        <p:spPr>
          <a:xfrm>
            <a:off x="555594" y="1909238"/>
            <a:ext cx="2808000" cy="1325100"/>
          </a:xfrm>
          <a:prstGeom prst="homePlate">
            <a:avLst>
              <a:gd name="adj" fmla="val 30129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Recieve Base64 and Dencode Image, Save and Enchance Image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3114000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Image to Google Cloud API and Convert Response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5726406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Generate Output String and Pass it Back to T</a:t>
            </a: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</a:t>
            </a: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App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</a:t>
            </a:r>
            <a:r>
              <a:rPr lang="en" dirty="0">
                <a:solidFill>
                  <a:srgbClr val="00C5B9"/>
                </a:solidFill>
              </a:rPr>
              <a:t>Server</a:t>
            </a:r>
            <a:r>
              <a:rPr lang="en" dirty="0"/>
              <a:t> Program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4441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Wait for call from app in flask. When called dencode base64 image.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save image and pass its path to main function.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path to GetObjects().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converts Googles objects to our custom Object class.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returns all of them as a list.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Back in the main the string that will be passed back to the user is generated.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the path to enhance().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edits the image color values using Pillow and saves it back to path.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GetObjects() first calls FIndObjects().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his call the Google API and retuns a list of Googles object type.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Finaly, back in the flask server.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 generated string is then passed back to the app.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Program Function Calls</a:t>
            </a:r>
          </a:p>
        </p:txBody>
      </p:sp>
    </p:spTree>
    <p:extLst>
      <p:ext uri="{BB962C8B-B14F-4D97-AF65-F5344CB8AC3E}">
        <p14:creationId xmlns:p14="http://schemas.microsoft.com/office/powerpoint/2010/main" val="1676110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219111" y="1526025"/>
            <a:ext cx="2631900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Member Variables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o</a:t>
            </a:r>
            <a:r>
              <a:rPr lang="en" dirty="0"/>
              <a:t>bjectType (What it is)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</a:t>
            </a:r>
            <a:r>
              <a:rPr lang="en" dirty="0"/>
              <a:t>onfidence (Percentage score of sertainty)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v</a:t>
            </a:r>
            <a:r>
              <a:rPr lang="en" dirty="0"/>
              <a:t>ertices (list of normalized vertices)</a:t>
            </a:r>
            <a:endParaRPr dirty="0"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2"/>
          </p:nvPr>
        </p:nvSpPr>
        <p:spPr>
          <a:xfrm>
            <a:off x="2930351" y="1526025"/>
            <a:ext cx="3283298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GetRelativePositions()</a:t>
            </a:r>
            <a:endParaRPr sz="2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This function finds the normalized horizontal center of the object.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Then it returns the direction of the object relative to the user.</a:t>
            </a:r>
            <a:endParaRPr dirty="0"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3"/>
          </p:nvPr>
        </p:nvSpPr>
        <p:spPr>
          <a:xfrm>
            <a:off x="6292989" y="1526025"/>
            <a:ext cx="2691684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Other Member Functions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GetName(), returns objectType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HasGoodConfidence(), this returns true if the confidence is over 50%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Class</a:t>
            </a:r>
            <a:endParaRPr dirty="0"/>
          </a:p>
        </p:txBody>
      </p:sp>
      <p:sp>
        <p:nvSpPr>
          <p:cNvPr id="152" name="Google Shape;152;p2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3582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p27"/>
          <p:cNvGraphicFramePr/>
          <p:nvPr>
            <p:extLst>
              <p:ext uri="{D42A27DB-BD31-4B8C-83A1-F6EECF244321}">
                <p14:modId xmlns:p14="http://schemas.microsoft.com/office/powerpoint/2010/main" val="1798860858"/>
              </p:ext>
            </p:extLst>
          </p:nvPr>
        </p:nvGraphicFramePr>
        <p:xfrm>
          <a:off x="952500" y="1564482"/>
          <a:ext cx="7394862" cy="1824682"/>
        </p:xfrm>
        <a:graphic>
          <a:graphicData uri="http://schemas.openxmlformats.org/drawingml/2006/table">
            <a:tbl>
              <a:tblPr>
                <a:noFill/>
                <a:tableStyleId>{5DB2AE32-5F83-4F36-B0C4-EC3A7E9488D7}</a:tableStyleId>
              </a:tblPr>
              <a:tblGrid>
                <a:gridCol w="12324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137923667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337664015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4071155220"/>
                    </a:ext>
                  </a:extLst>
                </a:gridCol>
              </a:tblGrid>
              <a:tr h="4531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objectType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onfdence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erticies[0]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erticies[1]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erticies[2]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erticies[3]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Couch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0.9738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Chair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0.4728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Output of Server P</a:t>
            </a:r>
            <a:r>
              <a:rPr lang="en-US" dirty="0"/>
              <a:t>r</a:t>
            </a:r>
            <a:r>
              <a:rPr lang="en" dirty="0"/>
              <a:t>ogram</a:t>
            </a:r>
            <a:endParaRPr dirty="0"/>
          </a:p>
        </p:txBody>
      </p:sp>
      <p:sp>
        <p:nvSpPr>
          <p:cNvPr id="182" name="Google Shape;182;p2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9A90E2-BA83-4E29-8009-354C70477873}"/>
              </a:ext>
            </a:extLst>
          </p:cNvPr>
          <p:cNvSpPr txBox="1"/>
          <p:nvPr/>
        </p:nvSpPr>
        <p:spPr>
          <a:xfrm>
            <a:off x="952500" y="119100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Output of GetObjects()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EA0CA-AF4D-41FF-9933-4BD328657503}"/>
              </a:ext>
            </a:extLst>
          </p:cNvPr>
          <p:cNvSpPr txBox="1"/>
          <p:nvPr/>
        </p:nvSpPr>
        <p:spPr>
          <a:xfrm>
            <a:off x="952500" y="356974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Output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2E08BA-70F5-44CB-A46C-EEEFE15B6887}"/>
              </a:ext>
            </a:extLst>
          </p:cNvPr>
          <p:cNvSpPr txBox="1"/>
          <p:nvPr/>
        </p:nvSpPr>
        <p:spPr>
          <a:xfrm>
            <a:off x="924790" y="3943219"/>
            <a:ext cx="76823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sym typeface="Source Sans Pro"/>
              </a:rPr>
              <a:t>“There is a Couch to your slight right. There is an unknown object to your right.”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445594"/>
      </p:ext>
    </p:extLst>
  </p:cSld>
  <p:clrMapOvr>
    <a:masterClrMapping/>
  </p:clrMapOvr>
</p:sld>
</file>

<file path=ppt/theme/theme1.xml><?xml version="1.0" encoding="utf-8"?>
<a:theme xmlns:a="http://schemas.openxmlformats.org/drawingml/2006/main" name="Benedick template">
  <a:themeElements>
    <a:clrScheme name="Custom 347">
      <a:dk1>
        <a:srgbClr val="2F3848"/>
      </a:dk1>
      <a:lt1>
        <a:srgbClr val="FFFFFF"/>
      </a:lt1>
      <a:dk2>
        <a:srgbClr val="6A717C"/>
      </a:dk2>
      <a:lt2>
        <a:srgbClr val="EFEFEF"/>
      </a:lt2>
      <a:accent1>
        <a:srgbClr val="00C5B9"/>
      </a:accent1>
      <a:accent2>
        <a:srgbClr val="6CF3CE"/>
      </a:accent2>
      <a:accent3>
        <a:srgbClr val="F05768"/>
      </a:accent3>
      <a:accent4>
        <a:srgbClr val="FD8E80"/>
      </a:accent4>
      <a:accent5>
        <a:srgbClr val="2F3848"/>
      </a:accent5>
      <a:accent6>
        <a:srgbClr val="6A717C"/>
      </a:accent6>
      <a:hlink>
        <a:srgbClr val="0097A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2560</TotalTime>
  <Words>991</Words>
  <Application>Microsoft Office PowerPoint</Application>
  <PresentationFormat>On-screen Show (16:9)</PresentationFormat>
  <Paragraphs>170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Source Sans Pro</vt:lpstr>
      <vt:lpstr>Calibri</vt:lpstr>
      <vt:lpstr>Benedick template</vt:lpstr>
      <vt:lpstr>Recog</vt:lpstr>
      <vt:lpstr>Whatever INC Team</vt:lpstr>
      <vt:lpstr>Program Structure</vt:lpstr>
      <vt:lpstr>1. Server Side</vt:lpstr>
      <vt:lpstr>Why Google Cloud Vision</vt:lpstr>
      <vt:lpstr>Main Process of Server Program</vt:lpstr>
      <vt:lpstr>Server Program Function Calls</vt:lpstr>
      <vt:lpstr>Object Class</vt:lpstr>
      <vt:lpstr>Example Output of Server Program</vt:lpstr>
      <vt:lpstr>PowerPoint Presentation</vt:lpstr>
      <vt:lpstr>PowerPoint Presentation</vt:lpstr>
      <vt:lpstr>Server Response Time (avg 11 seconds)</vt:lpstr>
      <vt:lpstr>2. App Back End</vt:lpstr>
      <vt:lpstr>Why Android and Kotlin</vt:lpstr>
      <vt:lpstr>Main Process of App Back End</vt:lpstr>
      <vt:lpstr>Back End Program Fucntion Calls</vt:lpstr>
      <vt:lpstr>onImageAvailable() Function</vt:lpstr>
      <vt:lpstr>Example Output of Back End Program</vt:lpstr>
      <vt:lpstr>3. App UI</vt:lpstr>
      <vt:lpstr>Design Criteria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Recog</dc:title>
  <cp:lastModifiedBy>Manuel Segimon</cp:lastModifiedBy>
  <cp:revision>87</cp:revision>
  <dcterms:modified xsi:type="dcterms:W3CDTF">2021-12-09T00:41:10Z</dcterms:modified>
</cp:coreProperties>
</file>